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28"/>
  </p:notesMasterIdLst>
  <p:sldIdLst>
    <p:sldId id="256" r:id="rId3"/>
    <p:sldId id="308" r:id="rId4"/>
    <p:sldId id="309" r:id="rId5"/>
    <p:sldId id="310" r:id="rId6"/>
    <p:sldId id="311" r:id="rId7"/>
    <p:sldId id="339" r:id="rId8"/>
    <p:sldId id="312" r:id="rId9"/>
    <p:sldId id="313" r:id="rId10"/>
    <p:sldId id="316" r:id="rId11"/>
    <p:sldId id="336" r:id="rId12"/>
    <p:sldId id="318" r:id="rId13"/>
    <p:sldId id="338" r:id="rId14"/>
    <p:sldId id="319" r:id="rId15"/>
    <p:sldId id="321" r:id="rId16"/>
    <p:sldId id="337" r:id="rId17"/>
    <p:sldId id="324" r:id="rId18"/>
    <p:sldId id="325" r:id="rId19"/>
    <p:sldId id="345" r:id="rId20"/>
    <p:sldId id="326" r:id="rId21"/>
    <p:sldId id="346" r:id="rId22"/>
    <p:sldId id="347" r:id="rId23"/>
    <p:sldId id="327" r:id="rId24"/>
    <p:sldId id="349" r:id="rId25"/>
    <p:sldId id="350" r:id="rId26"/>
    <p:sldId id="34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8746" autoAdjust="0"/>
  </p:normalViewPr>
  <p:slideViewPr>
    <p:cSldViewPr>
      <p:cViewPr varScale="1">
        <p:scale>
          <a:sx n="33" d="100"/>
          <a:sy n="33" d="100"/>
        </p:scale>
        <p:origin x="-243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6EC7E8-F600-46F5-BE1E-861482A4C282}" type="datetimeFigureOut">
              <a:rPr lang="en-US" smtClean="0"/>
              <a:pPr/>
              <a:t>8/3/2010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76922F-0C79-4C46-9BB2-EA882F9464B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76922F-0C79-4C46-9BB2-EA882F9464BD}"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76922F-0C79-4C46-9BB2-EA882F9464BD}" type="slidenum">
              <a:rPr lang="en-US" smtClean="0"/>
              <a:pPr/>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76922F-0C79-4C46-9BB2-EA882F9464BD}" type="slidenum">
              <a:rPr lang="en-US" smtClean="0"/>
              <a:pPr/>
              <a:t>14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76922F-0C79-4C46-9BB2-EA882F9464BD}" type="slidenum">
              <a:rPr lang="en-US" smtClean="0"/>
              <a:pPr/>
              <a:t>16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76922F-0C79-4C46-9BB2-EA882F9464BD}"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A8C4D2D-8779-4FB8-A36F-2E7C57AFCEC0}" type="datetimeFigureOut">
              <a:rPr lang="en-US" smtClean="0"/>
              <a:pPr/>
              <a:t>8/3/2010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8A4D01E4-C9ED-4008-B1A7-C22E8D4F25F0}"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8A4D01E4-C9ED-4008-B1A7-C22E8D4F25F0}"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8A4D01E4-C9ED-4008-B1A7-C22E8D4F25F0}"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A8C4D2D-8779-4FB8-A36F-2E7C57AFCEC0}" type="datetimeFigureOut">
              <a:rPr lang="en-US" smtClean="0"/>
              <a:pPr/>
              <a:t>8/3/2010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8A4D01E4-C9ED-4008-B1A7-C22E8D4F25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8C4D2D-8779-4FB8-A36F-2E7C57AFCEC0}" type="datetimeFigureOut">
              <a:rPr lang="en-US" smtClean="0"/>
              <a:pPr/>
              <a:t>8/3/2010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A8C4D2D-8779-4FB8-A36F-2E7C57AFCEC0}" type="datetimeFigureOut">
              <a:rPr lang="en-US" smtClean="0"/>
              <a:pPr/>
              <a:t>8/3/2010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8A4D01E4-C9ED-4008-B1A7-C22E8D4F25F0}"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8A4D01E4-C9ED-4008-B1A7-C22E8D4F25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8A4D01E4-C9ED-4008-B1A7-C22E8D4F25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8C4D2D-8779-4FB8-A36F-2E7C57AFCEC0}" type="datetimeFigureOut">
              <a:rPr lang="en-US" smtClean="0"/>
              <a:pPr/>
              <a:t>8/3/2010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8C4D2D-8779-4FB8-A36F-2E7C57AFCEC0}" type="datetimeFigureOut">
              <a:rPr lang="en-US" smtClean="0"/>
              <a:pPr/>
              <a:t>8/3/2010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8C4D2D-8779-4FB8-A36F-2E7C57AFCEC0}" type="datetimeFigureOut">
              <a:rPr lang="en-US" smtClean="0"/>
              <a:pPr/>
              <a:t>8/3/2010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8C4D2D-8779-4FB8-A36F-2E7C57AFCEC0}" type="datetimeFigureOut">
              <a:rPr lang="en-US" smtClean="0"/>
              <a:pPr/>
              <a:t>8/3/2010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8C4D2D-8779-4FB8-A36F-2E7C57AFCEC0}" type="datetimeFigureOut">
              <a:rPr lang="en-US" smtClean="0"/>
              <a:pPr/>
              <a:t>8/3/2010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4D01E4-C9ED-4008-B1A7-C22E8D4F25F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8C4D2D-8779-4FB8-A36F-2E7C57AFCEC0}" type="datetimeFigureOut">
              <a:rPr lang="en-US" smtClean="0"/>
              <a:pPr/>
              <a:t>8/3/2010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4D01E4-C9ED-4008-B1A7-C22E8D4F25F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A8C4D2D-8779-4FB8-A36F-2E7C57AFCEC0}" type="datetimeFigureOut">
              <a:rPr lang="en-US" smtClean="0"/>
              <a:pPr/>
              <a:t>8/3/2010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A4D01E4-C9ED-4008-B1A7-C22E8D4F25F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video" Target="file:///C:\Users\idellant\Desktop\RITES%20course\lightbulb.mpe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video" Target="file:///C:\Users\idellant\Documents\pictures\newpics\M100b.mpg" TargetMode="Externa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9000" b="-19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7772400" cy="1470025"/>
          </a:xfrm>
        </p:spPr>
        <p:txBody>
          <a:bodyPr>
            <a:normAutofit fontScale="90000"/>
          </a:bodyPr>
          <a:lstStyle/>
          <a:p>
            <a:r>
              <a:rPr lang="en-US" dirty="0" smtClean="0">
                <a:solidFill>
                  <a:schemeClr val="bg1"/>
                </a:solidFill>
              </a:rPr>
              <a:t>Measuring what you can't touch - from the size of the Earth to the structure of the solar system, black holes and the expansion of the Universe—session 2</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solidFill>
              </a:rPr>
              <a:t>Middle and High School investigations in astronomy </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Starting at Earth.</a:t>
            </a:r>
            <a:endParaRPr lang="en-US" dirty="0"/>
          </a:p>
        </p:txBody>
      </p:sp>
      <p:sp>
        <p:nvSpPr>
          <p:cNvPr id="5" name="Content Placeholder 4"/>
          <p:cNvSpPr>
            <a:spLocks noGrp="1"/>
          </p:cNvSpPr>
          <p:nvPr>
            <p:ph idx="1"/>
          </p:nvPr>
        </p:nvSpPr>
        <p:spPr/>
        <p:txBody>
          <a:bodyPr/>
          <a:lstStyle/>
          <a:p>
            <a:r>
              <a:rPr lang="en-US" dirty="0" smtClean="0"/>
              <a:t>We begin at Earth, by studying light from a campfire. </a:t>
            </a:r>
          </a:p>
          <a:p>
            <a:r>
              <a:rPr lang="en-US" dirty="0" smtClean="0"/>
              <a:t>Study light intensity changes with distance—use sensors to uncover the inverse square law.</a:t>
            </a:r>
          </a:p>
          <a:p>
            <a:r>
              <a:rPr lang="en-US" dirty="0" smtClean="0"/>
              <a:t>By determining the relationship “here on earth”, we can apply the concept to light traveling from stars</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2, </a:t>
            </a:r>
            <a:r>
              <a:rPr lang="en-US" dirty="0" err="1" smtClean="0"/>
              <a:t>subactivity</a:t>
            </a:r>
            <a:r>
              <a:rPr lang="en-US" dirty="0" smtClean="0"/>
              <a:t> 1– The inverse square law.</a:t>
            </a:r>
            <a:endParaRPr lang="en-US" dirty="0"/>
          </a:p>
        </p:txBody>
      </p:sp>
      <p:sp>
        <p:nvSpPr>
          <p:cNvPr id="3" name="Content Placeholder 2"/>
          <p:cNvSpPr>
            <a:spLocks noGrp="1"/>
          </p:cNvSpPr>
          <p:nvPr>
            <p:ph idx="1"/>
          </p:nvPr>
        </p:nvSpPr>
        <p:spPr/>
        <p:txBody>
          <a:bodyPr/>
          <a:lstStyle/>
          <a:p>
            <a:pPr>
              <a:buNone/>
            </a:pPr>
            <a:r>
              <a:rPr lang="en-US" dirty="0" smtClean="0"/>
              <a:t>You are all familiar with the concept.  Light sources that are farther away appear fainter.</a:t>
            </a:r>
            <a:endParaRPr lang="en-US" dirty="0"/>
          </a:p>
        </p:txBody>
      </p:sp>
      <p:pic>
        <p:nvPicPr>
          <p:cNvPr id="4" name="lightbulb.mpeg">
            <a:hlinkClick r:id="" action="ppaction://media"/>
          </p:cNvPr>
          <p:cNvPicPr>
            <a:picLocks noRot="1" noChangeAspect="1"/>
          </p:cNvPicPr>
          <p:nvPr>
            <a:videoFile r:link="rId1"/>
          </p:nvPr>
        </p:nvPicPr>
        <p:blipFill>
          <a:blip r:embed="rId3" cstate="print"/>
          <a:stretch>
            <a:fillRect/>
          </a:stretch>
        </p:blipFill>
        <p:spPr>
          <a:xfrm>
            <a:off x="2133600" y="3505200"/>
            <a:ext cx="4471459" cy="3048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lstStyle/>
          <a:p>
            <a:r>
              <a:rPr lang="en-US" dirty="0" smtClean="0"/>
              <a:t>Inverse Square Law</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52400" y="838200"/>
            <a:ext cx="4572000" cy="3949700"/>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4469878" y="3429000"/>
            <a:ext cx="4435997" cy="3429000"/>
          </a:xfrm>
          <a:prstGeom prst="rect">
            <a:avLst/>
          </a:prstGeom>
          <a:noFill/>
          <a:ln w="9525">
            <a:noFill/>
            <a:miter lim="800000"/>
            <a:headEnd/>
            <a:tailEnd/>
          </a:ln>
        </p:spPr>
      </p:pic>
      <p:sp>
        <p:nvSpPr>
          <p:cNvPr id="5" name="TextBox 4"/>
          <p:cNvSpPr txBox="1"/>
          <p:nvPr/>
        </p:nvSpPr>
        <p:spPr>
          <a:xfrm>
            <a:off x="4800600" y="838200"/>
            <a:ext cx="4191000" cy="2585323"/>
          </a:xfrm>
          <a:prstGeom prst="rect">
            <a:avLst/>
          </a:prstGeom>
          <a:noFill/>
        </p:spPr>
        <p:txBody>
          <a:bodyPr wrap="square" rtlCol="0">
            <a:spAutoFit/>
          </a:bodyPr>
          <a:lstStyle/>
          <a:p>
            <a:r>
              <a:rPr lang="en-US" dirty="0" smtClean="0"/>
              <a:t>The amount of light we detect falls off as the square of the distance.</a:t>
            </a:r>
          </a:p>
          <a:p>
            <a:endParaRPr lang="en-US" dirty="0" smtClean="0"/>
          </a:p>
          <a:p>
            <a:r>
              <a:rPr lang="en-US" dirty="0" smtClean="0"/>
              <a:t>The amount of light a detector receives from a source per second over a fixed area is the </a:t>
            </a:r>
            <a:r>
              <a:rPr lang="en-US" b="1" dirty="0" smtClean="0"/>
              <a:t>flux</a:t>
            </a:r>
          </a:p>
          <a:p>
            <a:endParaRPr lang="en-US" b="1" dirty="0" smtClean="0"/>
          </a:p>
          <a:p>
            <a:r>
              <a:rPr lang="en-US" dirty="0" smtClean="0"/>
              <a:t>The amount of light the source emits per second is the </a:t>
            </a:r>
            <a:r>
              <a:rPr lang="en-US" b="1" dirty="0" smtClean="0"/>
              <a:t>luminosity</a:t>
            </a:r>
            <a:endParaRPr lang="en-US" b="1" dirty="0"/>
          </a:p>
        </p:txBody>
      </p:sp>
      <p:sp>
        <p:nvSpPr>
          <p:cNvPr id="6" name="TextBox 5"/>
          <p:cNvSpPr txBox="1"/>
          <p:nvPr/>
        </p:nvSpPr>
        <p:spPr>
          <a:xfrm>
            <a:off x="533400" y="5105400"/>
            <a:ext cx="3429000" cy="1477328"/>
          </a:xfrm>
          <a:prstGeom prst="rect">
            <a:avLst/>
          </a:prstGeom>
          <a:noFill/>
        </p:spPr>
        <p:txBody>
          <a:bodyPr wrap="square" rtlCol="0">
            <a:spAutoFit/>
          </a:bodyPr>
          <a:lstStyle/>
          <a:p>
            <a:r>
              <a:rPr lang="en-US" dirty="0" smtClean="0"/>
              <a:t>The relation between flux and luminosity is:</a:t>
            </a:r>
          </a:p>
          <a:p>
            <a:endParaRPr lang="en-US" dirty="0" smtClean="0"/>
          </a:p>
          <a:p>
            <a:endParaRPr lang="en-US" dirty="0" smtClean="0"/>
          </a:p>
          <a:p>
            <a:r>
              <a:rPr lang="en-US" b="1" dirty="0" smtClean="0"/>
              <a:t>F =  L/(4</a:t>
            </a:r>
            <a:r>
              <a:rPr lang="en-US" b="1" dirty="0" smtClean="0">
                <a:latin typeface="Symbol" pitchFamily="18" charset="2"/>
              </a:rPr>
              <a:t>p</a:t>
            </a:r>
            <a:r>
              <a:rPr lang="en-US" b="1" dirty="0" smtClean="0"/>
              <a:t> d</a:t>
            </a:r>
            <a:r>
              <a:rPr lang="en-US" b="1" baseline="24000" dirty="0" smtClean="0"/>
              <a:t>2</a:t>
            </a:r>
            <a:r>
              <a:rPr lang="en-US" b="1" dirty="0" smtClean="0"/>
              <a:t>)  </a:t>
            </a:r>
            <a:endParaRPr lang="en-US"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94506"/>
          </a:xfrm>
        </p:spPr>
        <p:txBody>
          <a:bodyPr>
            <a:normAutofit fontScale="90000"/>
          </a:bodyPr>
          <a:lstStyle/>
          <a:p>
            <a:r>
              <a:rPr lang="en-US" dirty="0" smtClean="0"/>
              <a:t>How light spreads</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3308865" y="2971800"/>
            <a:ext cx="5835135" cy="3886200"/>
          </a:xfrm>
          <a:prstGeom prst="rect">
            <a:avLst/>
          </a:prstGeom>
          <a:noFill/>
          <a:ln w="9525">
            <a:noFill/>
            <a:miter lim="800000"/>
            <a:headEnd/>
            <a:tailEnd/>
          </a:ln>
        </p:spPr>
      </p:pic>
      <p:sp>
        <p:nvSpPr>
          <p:cNvPr id="5" name="TextBox 4"/>
          <p:cNvSpPr txBox="1"/>
          <p:nvPr/>
        </p:nvSpPr>
        <p:spPr>
          <a:xfrm>
            <a:off x="304800" y="609600"/>
            <a:ext cx="8382000" cy="2215991"/>
          </a:xfrm>
          <a:prstGeom prst="rect">
            <a:avLst/>
          </a:prstGeom>
          <a:noFill/>
        </p:spPr>
        <p:txBody>
          <a:bodyPr wrap="square" rtlCol="0">
            <a:spAutoFit/>
          </a:bodyPr>
          <a:lstStyle/>
          <a:p>
            <a:r>
              <a:rPr lang="en-US" dirty="0" smtClean="0"/>
              <a:t>Light from a source that emits in all directions (</a:t>
            </a:r>
            <a:r>
              <a:rPr lang="en-US" dirty="0" err="1" smtClean="0"/>
              <a:t>isotropically</a:t>
            </a:r>
            <a:r>
              <a:rPr lang="en-US" dirty="0" smtClean="0"/>
              <a:t>)  spreads out uniformly.  At any given point in time, it covers a sphere whose radius increases with time (it’s increasing at the speed of light).  That same light therefore is spread out over a larger area. </a:t>
            </a:r>
          </a:p>
          <a:p>
            <a:endParaRPr lang="en-US" dirty="0" smtClean="0"/>
          </a:p>
          <a:p>
            <a:r>
              <a:rPr lang="en-US" dirty="0" smtClean="0"/>
              <a:t>The surface area of a sphere is Area=4</a:t>
            </a:r>
            <a:r>
              <a:rPr lang="en-US" dirty="0" smtClean="0">
                <a:latin typeface="Symbol" pitchFamily="18" charset="2"/>
              </a:rPr>
              <a:t>p</a:t>
            </a:r>
            <a:r>
              <a:rPr lang="en-US" dirty="0" smtClean="0"/>
              <a:t>r</a:t>
            </a:r>
            <a:r>
              <a:rPr lang="en-US" baseline="26000" dirty="0" smtClean="0"/>
              <a:t>2</a:t>
            </a:r>
          </a:p>
          <a:p>
            <a:endParaRPr lang="en-US" baseline="26000" dirty="0" smtClean="0"/>
          </a:p>
          <a:p>
            <a:r>
              <a:rPr lang="en-US" dirty="0" smtClean="0"/>
              <a:t>Therefore, the energy per area falls b y the same factor</a:t>
            </a:r>
            <a:endParaRPr lang="en-US" dirty="0"/>
          </a:p>
        </p:txBody>
      </p:sp>
      <p:sp>
        <p:nvSpPr>
          <p:cNvPr id="6" name="TextBox 5"/>
          <p:cNvSpPr txBox="1"/>
          <p:nvPr/>
        </p:nvSpPr>
        <p:spPr>
          <a:xfrm>
            <a:off x="381000" y="3276600"/>
            <a:ext cx="2743200" cy="1754326"/>
          </a:xfrm>
          <a:prstGeom prst="rect">
            <a:avLst/>
          </a:prstGeom>
          <a:noFill/>
        </p:spPr>
        <p:txBody>
          <a:bodyPr wrap="square" rtlCol="0">
            <a:spAutoFit/>
          </a:bodyPr>
          <a:lstStyle/>
          <a:p>
            <a:r>
              <a:rPr lang="en-US" dirty="0" smtClean="0"/>
              <a:t>Each unit of area has less light passing through it when it is further from the source than when it is closer to the source.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70706"/>
          </a:xfrm>
        </p:spPr>
        <p:txBody>
          <a:bodyPr>
            <a:normAutofit fontScale="90000"/>
          </a:bodyPr>
          <a:lstStyle/>
          <a:p>
            <a:r>
              <a:rPr lang="en-US" dirty="0" smtClean="0"/>
              <a:t>Standard candles</a:t>
            </a:r>
            <a:endParaRPr lang="en-US" dirty="0"/>
          </a:p>
        </p:txBody>
      </p:sp>
      <p:sp>
        <p:nvSpPr>
          <p:cNvPr id="3" name="Content Placeholder 2"/>
          <p:cNvSpPr>
            <a:spLocks noGrp="1"/>
          </p:cNvSpPr>
          <p:nvPr>
            <p:ph idx="1"/>
          </p:nvPr>
        </p:nvSpPr>
        <p:spPr>
          <a:xfrm>
            <a:off x="228600" y="838200"/>
            <a:ext cx="8229600" cy="4572000"/>
          </a:xfrm>
        </p:spPr>
        <p:txBody>
          <a:bodyPr>
            <a:normAutofit fontScale="92500" lnSpcReduction="10000"/>
          </a:bodyPr>
          <a:lstStyle/>
          <a:p>
            <a:pPr>
              <a:buNone/>
            </a:pPr>
            <a:r>
              <a:rPr lang="en-US" dirty="0" smtClean="0"/>
              <a:t>Of course, the relation between flux (which you can measure) and distance doesn’t work if you don’t know the luminosity.  That means you need to have</a:t>
            </a:r>
          </a:p>
          <a:p>
            <a:pPr>
              <a:buNone/>
            </a:pPr>
            <a:r>
              <a:rPr lang="en-US" dirty="0" smtClean="0"/>
              <a:t>Standard Candles</a:t>
            </a:r>
          </a:p>
          <a:p>
            <a:pPr>
              <a:buNone/>
            </a:pPr>
            <a:endParaRPr lang="en-US" dirty="0" smtClean="0"/>
          </a:p>
          <a:p>
            <a:pPr>
              <a:buNone/>
            </a:pPr>
            <a:r>
              <a:rPr lang="en-US" dirty="0" smtClean="0"/>
              <a:t>In the first sub-activity, you will be working with a standard candle (standard </a:t>
            </a:r>
            <a:r>
              <a:rPr lang="en-US" dirty="0" err="1" smtClean="0"/>
              <a:t>lightbulb</a:t>
            </a:r>
            <a:r>
              <a:rPr lang="en-US" dirty="0" smtClean="0"/>
              <a:t>?)– In the second sub-activity, you will study a class of stars that can be used as standard candles.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399032"/>
          </a:xfrm>
        </p:spPr>
        <p:txBody>
          <a:bodyPr>
            <a:normAutofit/>
          </a:bodyPr>
          <a:lstStyle/>
          <a:p>
            <a:r>
              <a:rPr lang="en-US" sz="4000" dirty="0" smtClean="0"/>
              <a:t>HS Activity 2, sub-activity 1: Using light to determine distances</a:t>
            </a:r>
            <a:endParaRPr lang="en-US" sz="4000" dirty="0"/>
          </a:p>
        </p:txBody>
      </p:sp>
      <p:sp>
        <p:nvSpPr>
          <p:cNvPr id="5" name="Content Placeholder 4"/>
          <p:cNvSpPr>
            <a:spLocks noGrp="1"/>
          </p:cNvSpPr>
          <p:nvPr>
            <p:ph idx="1"/>
          </p:nvPr>
        </p:nvSpPr>
        <p:spPr/>
        <p:txBody>
          <a:bodyPr/>
          <a:lstStyle/>
          <a:p>
            <a:r>
              <a:rPr lang="en-US" dirty="0" smtClean="0"/>
              <a:t>Our sensor activity</a:t>
            </a:r>
          </a:p>
          <a:p>
            <a:r>
              <a:rPr lang="en-US" dirty="0" smtClean="0"/>
              <a:t>Uses a light sensor attached to the go-link</a:t>
            </a:r>
          </a:p>
          <a:p>
            <a:r>
              <a:rPr lang="en-US" dirty="0" smtClean="0"/>
              <a:t>There are 3 settings on the sensor, so you’ll need to “play” to figure out the optimum settings based upon the light source you use</a:t>
            </a:r>
          </a:p>
          <a:p>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p:spPr>
        <p:txBody>
          <a:bodyPr>
            <a:normAutofit/>
          </a:bodyPr>
          <a:lstStyle/>
          <a:p>
            <a:r>
              <a:rPr lang="en-US" sz="3600" dirty="0" smtClean="0"/>
              <a:t>Activity 2, sub-activity 2—putting it into practice.</a:t>
            </a:r>
            <a:endParaRPr lang="en-US" sz="3600" dirty="0"/>
          </a:p>
        </p:txBody>
      </p:sp>
      <p:sp>
        <p:nvSpPr>
          <p:cNvPr id="3" name="Content Placeholder 2"/>
          <p:cNvSpPr>
            <a:spLocks noGrp="1"/>
          </p:cNvSpPr>
          <p:nvPr>
            <p:ph idx="1"/>
          </p:nvPr>
        </p:nvSpPr>
        <p:spPr/>
        <p:txBody>
          <a:bodyPr>
            <a:normAutofit lnSpcReduction="10000"/>
          </a:bodyPr>
          <a:lstStyle/>
          <a:p>
            <a:pPr>
              <a:buNone/>
            </a:pPr>
            <a:r>
              <a:rPr lang="en-US" dirty="0" smtClean="0"/>
              <a:t>Now that we’ve learned about the inverse square law, we can put it to use to measure the distances to stars.  First, we need to find some standard candles.</a:t>
            </a:r>
          </a:p>
          <a:p>
            <a:pPr>
              <a:buNone/>
            </a:pPr>
            <a:endParaRPr lang="en-US" dirty="0" smtClean="0"/>
          </a:p>
          <a:p>
            <a:pPr>
              <a:buNone/>
            </a:pPr>
            <a:endParaRPr lang="en-US" dirty="0" smtClean="0"/>
          </a:p>
          <a:p>
            <a:pPr>
              <a:buNone/>
            </a:pPr>
            <a:r>
              <a:rPr lang="en-US" dirty="0" smtClean="0"/>
              <a:t>In the first activity, we learned that stars aren’t all alike.  So we need some special stars.   We need </a:t>
            </a:r>
            <a:r>
              <a:rPr lang="en-US" b="1" dirty="0" smtClean="0"/>
              <a:t>Cepheid variables</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Cepheid variables—what are they?</a:t>
            </a:r>
            <a:endParaRPr lang="en-US" dirty="0"/>
          </a:p>
        </p:txBody>
      </p:sp>
      <p:sp>
        <p:nvSpPr>
          <p:cNvPr id="3" name="Content Placeholder 2"/>
          <p:cNvSpPr>
            <a:spLocks noGrp="1"/>
          </p:cNvSpPr>
          <p:nvPr>
            <p:ph idx="1"/>
          </p:nvPr>
        </p:nvSpPr>
        <p:spPr>
          <a:xfrm>
            <a:off x="457200" y="1882808"/>
            <a:ext cx="4648200" cy="4572000"/>
          </a:xfrm>
        </p:spPr>
        <p:txBody>
          <a:bodyPr>
            <a:normAutofit fontScale="92500" lnSpcReduction="20000"/>
          </a:bodyPr>
          <a:lstStyle/>
          <a:p>
            <a:pPr>
              <a:buNone/>
            </a:pPr>
            <a:r>
              <a:rPr lang="en-US" dirty="0" smtClean="0"/>
              <a:t>Cepheid variables are stars that pulsate.</a:t>
            </a:r>
          </a:p>
          <a:p>
            <a:pPr>
              <a:buNone/>
            </a:pPr>
            <a:endParaRPr lang="en-US" dirty="0" smtClean="0"/>
          </a:p>
          <a:p>
            <a:pPr>
              <a:buNone/>
            </a:pPr>
            <a:r>
              <a:rPr lang="en-US" dirty="0" smtClean="0"/>
              <a:t>They are constantly growing and shrinking, with very regular periods.</a:t>
            </a:r>
          </a:p>
          <a:p>
            <a:pPr>
              <a:buNone/>
            </a:pPr>
            <a:endParaRPr lang="en-US" dirty="0" smtClean="0"/>
          </a:p>
          <a:p>
            <a:pPr>
              <a:buNone/>
            </a:pPr>
            <a:r>
              <a:rPr lang="en-US" dirty="0" smtClean="0"/>
              <a:t>As the stars pulsate, they get alternately more and less luminous</a:t>
            </a:r>
            <a:endParaRPr lang="en-US" dirty="0"/>
          </a:p>
        </p:txBody>
      </p:sp>
      <p:pic>
        <p:nvPicPr>
          <p:cNvPr id="4" name="M100b.mpg">
            <a:hlinkClick r:id="" action="ppaction://media"/>
          </p:cNvPr>
          <p:cNvPicPr>
            <a:picLocks noRot="1" noChangeAspect="1"/>
          </p:cNvPicPr>
          <p:nvPr>
            <a:videoFile r:link="rId1"/>
          </p:nvPr>
        </p:nvPicPr>
        <p:blipFill>
          <a:blip r:embed="rId4" cstate="print"/>
          <a:stretch>
            <a:fillRect/>
          </a:stretch>
        </p:blipFill>
        <p:spPr>
          <a:xfrm>
            <a:off x="5231474" y="2514600"/>
            <a:ext cx="3912526" cy="2667000"/>
          </a:xfrm>
          <a:prstGeom prst="rect">
            <a:avLst/>
          </a:prstGeom>
        </p:spPr>
      </p:pic>
      <p:sp>
        <p:nvSpPr>
          <p:cNvPr id="5" name="TextBox 4"/>
          <p:cNvSpPr txBox="1"/>
          <p:nvPr/>
        </p:nvSpPr>
        <p:spPr>
          <a:xfrm>
            <a:off x="5943600" y="5638800"/>
            <a:ext cx="3200400" cy="646331"/>
          </a:xfrm>
          <a:prstGeom prst="rect">
            <a:avLst/>
          </a:prstGeom>
          <a:noFill/>
        </p:spPr>
        <p:txBody>
          <a:bodyPr wrap="square" rtlCol="0">
            <a:spAutoFit/>
          </a:bodyPr>
          <a:lstStyle/>
          <a:p>
            <a:r>
              <a:rPr lang="en-US" dirty="0" smtClean="0"/>
              <a:t>The flux at Earth keeps changing</a:t>
            </a:r>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399032"/>
          </a:xfrm>
        </p:spPr>
        <p:txBody>
          <a:bodyPr>
            <a:normAutofit/>
          </a:bodyPr>
          <a:lstStyle/>
          <a:p>
            <a:r>
              <a:rPr lang="en-US" dirty="0" smtClean="0"/>
              <a:t>Why do </a:t>
            </a:r>
            <a:r>
              <a:rPr lang="en-US" dirty="0" err="1" smtClean="0"/>
              <a:t>Cepheids</a:t>
            </a:r>
            <a:r>
              <a:rPr lang="en-US" dirty="0" smtClean="0"/>
              <a:t> pulsate:</a:t>
            </a:r>
            <a:br>
              <a:rPr lang="en-US" dirty="0" smtClean="0"/>
            </a:br>
            <a:r>
              <a:rPr lang="en-US" sz="2700" dirty="0" smtClean="0"/>
              <a:t>more information than you need</a:t>
            </a:r>
            <a:endParaRPr lang="en-US" sz="2700" dirty="0"/>
          </a:p>
        </p:txBody>
      </p:sp>
      <p:sp>
        <p:nvSpPr>
          <p:cNvPr id="3" name="Content Placeholder 2"/>
          <p:cNvSpPr>
            <a:spLocks noGrp="1"/>
          </p:cNvSpPr>
          <p:nvPr>
            <p:ph idx="1"/>
          </p:nvPr>
        </p:nvSpPr>
        <p:spPr>
          <a:xfrm>
            <a:off x="457200" y="1371600"/>
            <a:ext cx="8229600" cy="5083208"/>
          </a:xfrm>
        </p:spPr>
        <p:txBody>
          <a:bodyPr>
            <a:normAutofit fontScale="92500" lnSpcReduction="20000"/>
          </a:bodyPr>
          <a:lstStyle/>
          <a:p>
            <a:pPr>
              <a:buNone/>
            </a:pPr>
            <a:r>
              <a:rPr lang="en-US" dirty="0" smtClean="0"/>
              <a:t>The stars pulsate because of opacity changes.  In the interior of the star, there is a layer where the helium gas in the star is doubly ionized.  The ionized gas absorbs more light, and this heats the gas.  The hot gas expands, making the star bigger.  </a:t>
            </a:r>
          </a:p>
          <a:p>
            <a:pPr>
              <a:buNone/>
            </a:pPr>
            <a:r>
              <a:rPr lang="en-US" dirty="0" smtClean="0"/>
              <a:t>But as gas expands, it cools.  When the gas cools, it also becomes less ionized.  This decreases the light absorption, and the gas cools so fast it contracts, contracting the star.  </a:t>
            </a:r>
          </a:p>
          <a:p>
            <a:pPr>
              <a:buNone/>
            </a:pPr>
            <a:r>
              <a:rPr lang="en-US" dirty="0" smtClean="0"/>
              <a:t>The contracting gas heats, and re-ionizes, and the cycle starts all over again….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Cepheid variables—why do they matter?</a:t>
            </a:r>
            <a:endParaRPr lang="en-US" dirty="0"/>
          </a:p>
        </p:txBody>
      </p:sp>
      <p:sp>
        <p:nvSpPr>
          <p:cNvPr id="3" name="Content Placeholder 2"/>
          <p:cNvSpPr>
            <a:spLocks noGrp="1"/>
          </p:cNvSpPr>
          <p:nvPr>
            <p:ph idx="1"/>
          </p:nvPr>
        </p:nvSpPr>
        <p:spPr>
          <a:xfrm>
            <a:off x="152400" y="1524000"/>
            <a:ext cx="5486400" cy="4572000"/>
          </a:xfrm>
        </p:spPr>
        <p:txBody>
          <a:bodyPr>
            <a:normAutofit fontScale="92500" lnSpcReduction="10000"/>
          </a:bodyPr>
          <a:lstStyle/>
          <a:p>
            <a:pPr>
              <a:buNone/>
            </a:pPr>
            <a:r>
              <a:rPr lang="en-US" dirty="0" err="1" smtClean="0"/>
              <a:t>Cepheids</a:t>
            </a:r>
            <a:r>
              <a:rPr lang="en-US" dirty="0" smtClean="0"/>
              <a:t> aren’t all the same luminosity—some are brighter than others.  But, they do have an interesting property, discovered by Henrietta Leavitt in 1908 during her study of the </a:t>
            </a:r>
            <a:r>
              <a:rPr lang="en-US" dirty="0" err="1" smtClean="0"/>
              <a:t>Magellanic</a:t>
            </a:r>
            <a:r>
              <a:rPr lang="en-US" dirty="0" smtClean="0"/>
              <a:t> clouds:</a:t>
            </a:r>
          </a:p>
          <a:p>
            <a:pPr>
              <a:buNone/>
            </a:pPr>
            <a:r>
              <a:rPr lang="en-US" dirty="0" smtClean="0"/>
              <a:t>There is a relation between the period of the </a:t>
            </a:r>
            <a:r>
              <a:rPr lang="en-US" dirty="0" err="1" smtClean="0"/>
              <a:t>Cepheids</a:t>
            </a:r>
            <a:r>
              <a:rPr lang="en-US" dirty="0" smtClean="0"/>
              <a:t> and their luminosity</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6248400" y="3615994"/>
            <a:ext cx="2895600" cy="3242006"/>
          </a:xfrm>
          <a:prstGeom prst="rect">
            <a:avLst/>
          </a:prstGeom>
          <a:noFill/>
          <a:ln w="9525">
            <a:noFill/>
            <a:miter lim="800000"/>
            <a:headEnd/>
            <a:tailEnd/>
          </a:ln>
        </p:spPr>
      </p:pic>
      <p:sp>
        <p:nvSpPr>
          <p:cNvPr id="5" name="TextBox 4"/>
          <p:cNvSpPr txBox="1"/>
          <p:nvPr/>
        </p:nvSpPr>
        <p:spPr>
          <a:xfrm>
            <a:off x="6324600" y="3352800"/>
            <a:ext cx="2667000" cy="369332"/>
          </a:xfrm>
          <a:prstGeom prst="rect">
            <a:avLst/>
          </a:prstGeom>
          <a:noFill/>
        </p:spPr>
        <p:txBody>
          <a:bodyPr wrap="square" rtlCol="0">
            <a:spAutoFit/>
          </a:bodyPr>
          <a:lstStyle/>
          <a:p>
            <a:r>
              <a:rPr lang="en-US" dirty="0" smtClean="0"/>
              <a:t>Photo Credit: AAVSO</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6996874" y="1066800"/>
            <a:ext cx="2147126" cy="2232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quarter moon mean?</a:t>
            </a:r>
            <a:endParaRPr lang="en-US" dirty="0"/>
          </a:p>
        </p:txBody>
      </p:sp>
      <p:sp>
        <p:nvSpPr>
          <p:cNvPr id="3" name="Content Placeholder 2"/>
          <p:cNvSpPr>
            <a:spLocks noGrp="1"/>
          </p:cNvSpPr>
          <p:nvPr>
            <p:ph idx="1"/>
          </p:nvPr>
        </p:nvSpPr>
        <p:spPr>
          <a:xfrm>
            <a:off x="0" y="1524000"/>
            <a:ext cx="8229600" cy="1524000"/>
          </a:xfrm>
        </p:spPr>
        <p:txBody>
          <a:bodyPr/>
          <a:lstStyle/>
          <a:p>
            <a:pPr>
              <a:buNone/>
            </a:pPr>
            <a:r>
              <a:rPr lang="en-US" dirty="0" smtClean="0"/>
              <a:t>Quarter Moon is a special phase.  At quarter Moon, exactly ½ of the sunlit half of the Moon is visible.  </a:t>
            </a:r>
            <a:endParaRPr lang="en-US" dirty="0"/>
          </a:p>
        </p:txBody>
      </p:sp>
      <p:pic>
        <p:nvPicPr>
          <p:cNvPr id="4" name="Picture 3" descr="earthsunmoon2.gif"/>
          <p:cNvPicPr>
            <a:picLocks noChangeAspect="1"/>
          </p:cNvPicPr>
          <p:nvPr/>
        </p:nvPicPr>
        <p:blipFill>
          <a:blip r:embed="rId2" cstate="print"/>
          <a:stretch>
            <a:fillRect/>
          </a:stretch>
        </p:blipFill>
        <p:spPr>
          <a:xfrm>
            <a:off x="3169587" y="3123992"/>
            <a:ext cx="5974413" cy="3734008"/>
          </a:xfrm>
          <a:prstGeom prst="rect">
            <a:avLst/>
          </a:prstGeom>
        </p:spPr>
      </p:pic>
      <p:sp>
        <p:nvSpPr>
          <p:cNvPr id="5" name="TextBox 4"/>
          <p:cNvSpPr txBox="1"/>
          <p:nvPr/>
        </p:nvSpPr>
        <p:spPr>
          <a:xfrm>
            <a:off x="228600" y="3429000"/>
            <a:ext cx="2819400" cy="2862322"/>
          </a:xfrm>
          <a:prstGeom prst="rect">
            <a:avLst/>
          </a:prstGeom>
          <a:noFill/>
        </p:spPr>
        <p:txBody>
          <a:bodyPr wrap="square" rtlCol="0">
            <a:spAutoFit/>
          </a:bodyPr>
          <a:lstStyle/>
          <a:p>
            <a:r>
              <a:rPr lang="en-US" sz="2000" dirty="0" smtClean="0"/>
              <a:t>Aristarchus new what this meant– it meant that if you thought about the triangle connecting the Earth, Sun, and Moon, the angle at the Moon is a right angle (90 degrees).</a:t>
            </a:r>
            <a:endParaRPr 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fontScale="90000"/>
          </a:bodyPr>
          <a:lstStyle/>
          <a:p>
            <a:r>
              <a:rPr lang="en-US" dirty="0" smtClean="0"/>
              <a:t>The period-luminosity relation (1)</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5638800" y="1524000"/>
            <a:ext cx="2988644" cy="2827431"/>
          </a:xfrm>
          <a:prstGeom prst="rect">
            <a:avLst/>
          </a:prstGeom>
          <a:noFill/>
          <a:ln w="9525">
            <a:noFill/>
            <a:miter lim="800000"/>
            <a:headEnd/>
            <a:tailEnd/>
          </a:ln>
        </p:spPr>
      </p:pic>
      <p:sp>
        <p:nvSpPr>
          <p:cNvPr id="5" name="TextBox 4"/>
          <p:cNvSpPr txBox="1"/>
          <p:nvPr/>
        </p:nvSpPr>
        <p:spPr>
          <a:xfrm>
            <a:off x="5867400" y="990600"/>
            <a:ext cx="2667000" cy="523220"/>
          </a:xfrm>
          <a:prstGeom prst="rect">
            <a:avLst/>
          </a:prstGeom>
          <a:noFill/>
        </p:spPr>
        <p:txBody>
          <a:bodyPr wrap="square" rtlCol="0">
            <a:spAutoFit/>
          </a:bodyPr>
          <a:lstStyle/>
          <a:p>
            <a:r>
              <a:rPr lang="en-US" sz="1400" dirty="0" smtClean="0"/>
              <a:t>The actual data from Leavitt’s 1912 paper</a:t>
            </a:r>
            <a:endParaRPr lang="en-US" sz="1400" dirty="0"/>
          </a:p>
        </p:txBody>
      </p:sp>
      <p:sp>
        <p:nvSpPr>
          <p:cNvPr id="7" name="TextBox 6"/>
          <p:cNvSpPr txBox="1"/>
          <p:nvPr/>
        </p:nvSpPr>
        <p:spPr>
          <a:xfrm>
            <a:off x="5105400" y="4419600"/>
            <a:ext cx="4038600" cy="2031325"/>
          </a:xfrm>
          <a:prstGeom prst="rect">
            <a:avLst/>
          </a:prstGeom>
          <a:noFill/>
        </p:spPr>
        <p:txBody>
          <a:bodyPr wrap="square" rtlCol="0">
            <a:spAutoFit/>
          </a:bodyPr>
          <a:lstStyle/>
          <a:p>
            <a:r>
              <a:rPr lang="en-US" dirty="0" smtClean="0"/>
              <a:t>The “modern” magnitude system assigns a magnitude of 0.0 to some flux (traditionally the flux of Vega), and then each magnitude difference corresponds to a factor of 2.512 in flux (5 magnitudes is a factor of 100)</a:t>
            </a:r>
            <a:endParaRPr lang="en-US" dirty="0"/>
          </a:p>
        </p:txBody>
      </p:sp>
      <p:sp>
        <p:nvSpPr>
          <p:cNvPr id="8" name="TextBox 7"/>
          <p:cNvSpPr txBox="1"/>
          <p:nvPr/>
        </p:nvSpPr>
        <p:spPr>
          <a:xfrm>
            <a:off x="0" y="6248400"/>
            <a:ext cx="4343400" cy="369332"/>
          </a:xfrm>
          <a:prstGeom prst="rect">
            <a:avLst/>
          </a:prstGeom>
          <a:noFill/>
        </p:spPr>
        <p:txBody>
          <a:bodyPr wrap="square" rtlCol="0">
            <a:spAutoFit/>
          </a:bodyPr>
          <a:lstStyle/>
          <a:p>
            <a:r>
              <a:rPr lang="en-US" dirty="0" smtClean="0"/>
              <a:t>  </a:t>
            </a:r>
            <a:endParaRPr lang="en-US" dirty="0"/>
          </a:p>
        </p:txBody>
      </p:sp>
      <p:sp>
        <p:nvSpPr>
          <p:cNvPr id="9" name="TextBox 8"/>
          <p:cNvSpPr txBox="1"/>
          <p:nvPr/>
        </p:nvSpPr>
        <p:spPr>
          <a:xfrm>
            <a:off x="152400" y="838200"/>
            <a:ext cx="4876800" cy="6186309"/>
          </a:xfrm>
          <a:prstGeom prst="rect">
            <a:avLst/>
          </a:prstGeom>
          <a:noFill/>
        </p:spPr>
        <p:txBody>
          <a:bodyPr wrap="square" rtlCol="0">
            <a:spAutoFit/>
          </a:bodyPr>
          <a:lstStyle/>
          <a:p>
            <a:r>
              <a:rPr lang="en-US" dirty="0" smtClean="0"/>
              <a:t>What Leavitt found was that in the SMC, stars with longer period were brighter.    The data is on the right.</a:t>
            </a:r>
          </a:p>
          <a:p>
            <a:r>
              <a:rPr lang="en-US" dirty="0" smtClean="0"/>
              <a:t>The x-axis plots the logarithm of the pulsation period, in days (so 0.0 is 1 day, and 2.0 is 100 days).  The y-axis  plots the apparent magnitude of the stars in the photographs.</a:t>
            </a:r>
          </a:p>
          <a:p>
            <a:endParaRPr lang="en-US" dirty="0" smtClean="0"/>
          </a:p>
          <a:p>
            <a:r>
              <a:rPr lang="en-US" dirty="0" smtClean="0"/>
              <a:t>Magnitudes is a system of measuring the flux from astronomical objects astronomers have carried around with them since Hipparchus in the 1</a:t>
            </a:r>
            <a:r>
              <a:rPr lang="en-US" baseline="30000" dirty="0" smtClean="0"/>
              <a:t>st</a:t>
            </a:r>
            <a:r>
              <a:rPr lang="en-US" dirty="0" smtClean="0"/>
              <a:t> century BC.  Hipparchus called the brightest stars in the sky 1</a:t>
            </a:r>
            <a:r>
              <a:rPr lang="en-US" baseline="30000" dirty="0" smtClean="0"/>
              <a:t>st</a:t>
            </a:r>
            <a:r>
              <a:rPr lang="en-US" dirty="0" smtClean="0"/>
              <a:t> magnitude stars, the next brightest 2</a:t>
            </a:r>
            <a:r>
              <a:rPr lang="en-US" baseline="30000" dirty="0" smtClean="0"/>
              <a:t>nd</a:t>
            </a:r>
            <a:r>
              <a:rPr lang="en-US" dirty="0" smtClean="0"/>
              <a:t> magnitude, and so on until the faintest were 6</a:t>
            </a:r>
            <a:r>
              <a:rPr lang="en-US" baseline="30000" dirty="0" smtClean="0"/>
              <a:t>th</a:t>
            </a:r>
            <a:r>
              <a:rPr lang="en-US" dirty="0" smtClean="0"/>
              <a:t> magnitude.  </a:t>
            </a:r>
          </a:p>
          <a:p>
            <a:endParaRPr lang="en-US" dirty="0" smtClean="0"/>
          </a:p>
          <a:p>
            <a:r>
              <a:rPr lang="en-US" dirty="0" smtClean="0"/>
              <a:t>In modern magnitudes, the Sun is </a:t>
            </a:r>
          </a:p>
          <a:p>
            <a:r>
              <a:rPr lang="en-US" dirty="0" smtClean="0"/>
              <a:t>-26.7, and the faintest galaxies ever detected are at +30 or so</a:t>
            </a:r>
          </a:p>
          <a:p>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fontScale="90000"/>
          </a:bodyPr>
          <a:lstStyle/>
          <a:p>
            <a:r>
              <a:rPr lang="en-US" dirty="0" smtClean="0"/>
              <a:t>The period-luminosity relation (2)</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5638800" y="1524000"/>
            <a:ext cx="2988644" cy="2827431"/>
          </a:xfrm>
          <a:prstGeom prst="rect">
            <a:avLst/>
          </a:prstGeom>
          <a:noFill/>
          <a:ln w="9525">
            <a:noFill/>
            <a:miter lim="800000"/>
            <a:headEnd/>
            <a:tailEnd/>
          </a:ln>
        </p:spPr>
      </p:pic>
      <p:sp>
        <p:nvSpPr>
          <p:cNvPr id="5" name="TextBox 4"/>
          <p:cNvSpPr txBox="1"/>
          <p:nvPr/>
        </p:nvSpPr>
        <p:spPr>
          <a:xfrm>
            <a:off x="5867400" y="990600"/>
            <a:ext cx="2667000" cy="523220"/>
          </a:xfrm>
          <a:prstGeom prst="rect">
            <a:avLst/>
          </a:prstGeom>
          <a:noFill/>
        </p:spPr>
        <p:txBody>
          <a:bodyPr wrap="square" rtlCol="0">
            <a:spAutoFit/>
          </a:bodyPr>
          <a:lstStyle/>
          <a:p>
            <a:r>
              <a:rPr lang="en-US" sz="1400" dirty="0" smtClean="0"/>
              <a:t>The actual data from Leavitt’s 1912 paper</a:t>
            </a:r>
            <a:endParaRPr lang="en-US" sz="1400" dirty="0"/>
          </a:p>
        </p:txBody>
      </p:sp>
      <p:sp>
        <p:nvSpPr>
          <p:cNvPr id="6" name="TextBox 5"/>
          <p:cNvSpPr txBox="1"/>
          <p:nvPr/>
        </p:nvSpPr>
        <p:spPr>
          <a:xfrm>
            <a:off x="152400" y="838200"/>
            <a:ext cx="4191000" cy="5909310"/>
          </a:xfrm>
          <a:prstGeom prst="rect">
            <a:avLst/>
          </a:prstGeom>
          <a:noFill/>
        </p:spPr>
        <p:txBody>
          <a:bodyPr wrap="square" rtlCol="0">
            <a:spAutoFit/>
          </a:bodyPr>
          <a:lstStyle/>
          <a:p>
            <a:r>
              <a:rPr lang="en-US" dirty="0" smtClean="0"/>
              <a:t>The apparent magnitude (m) measures the flux– which depends on distance!</a:t>
            </a:r>
          </a:p>
          <a:p>
            <a:endParaRPr lang="en-US" dirty="0" smtClean="0"/>
          </a:p>
          <a:p>
            <a:r>
              <a:rPr lang="en-US" dirty="0" smtClean="0"/>
              <a:t>There is an equivalent magnitude, called the absolute magnitude (M), which measures the luminosity—actually it measures the flux you would measure if the object is at a fixed distance.  </a:t>
            </a:r>
          </a:p>
          <a:p>
            <a:endParaRPr lang="en-US" dirty="0" smtClean="0"/>
          </a:p>
          <a:p>
            <a:r>
              <a:rPr lang="en-US" dirty="0" smtClean="0"/>
              <a:t>The </a:t>
            </a:r>
            <a:r>
              <a:rPr lang="en-US" dirty="0" err="1" smtClean="0"/>
              <a:t>diffference</a:t>
            </a:r>
            <a:r>
              <a:rPr lang="en-US" dirty="0" smtClean="0"/>
              <a:t> between m and M depends on the distance—if d is in parsecs:</a:t>
            </a:r>
          </a:p>
          <a:p>
            <a:endParaRPr lang="en-US" dirty="0" smtClean="0"/>
          </a:p>
          <a:p>
            <a:r>
              <a:rPr lang="en-US" dirty="0" smtClean="0"/>
              <a:t>m – M = 5 log(d) – 5</a:t>
            </a:r>
          </a:p>
          <a:p>
            <a:endParaRPr lang="en-US" dirty="0" smtClean="0"/>
          </a:p>
          <a:p>
            <a:r>
              <a:rPr lang="en-US" dirty="0" smtClean="0"/>
              <a:t>The Sun has M~+5 in this system, while the most luminous quasars discovered have  M~-24.</a:t>
            </a:r>
          </a:p>
          <a:p>
            <a:endParaRPr lang="en-US" dirty="0" smtClean="0"/>
          </a:p>
        </p:txBody>
      </p:sp>
      <p:sp>
        <p:nvSpPr>
          <p:cNvPr id="7" name="TextBox 6"/>
          <p:cNvSpPr txBox="1"/>
          <p:nvPr/>
        </p:nvSpPr>
        <p:spPr>
          <a:xfrm>
            <a:off x="4267200" y="4419600"/>
            <a:ext cx="4876800" cy="2308324"/>
          </a:xfrm>
          <a:prstGeom prst="rect">
            <a:avLst/>
          </a:prstGeom>
          <a:noFill/>
        </p:spPr>
        <p:txBody>
          <a:bodyPr wrap="square" rtlCol="0">
            <a:spAutoFit/>
          </a:bodyPr>
          <a:lstStyle/>
          <a:p>
            <a:r>
              <a:rPr lang="en-US" dirty="0" smtClean="0"/>
              <a:t>The period-luminosity relation has been calibrated using the parallax measurements of the </a:t>
            </a:r>
            <a:r>
              <a:rPr lang="en-US" dirty="0" err="1" smtClean="0"/>
              <a:t>Hipparcos</a:t>
            </a:r>
            <a:r>
              <a:rPr lang="en-US" dirty="0" smtClean="0"/>
              <a:t> satellite:</a:t>
            </a:r>
          </a:p>
          <a:p>
            <a:endParaRPr lang="en-US" dirty="0" smtClean="0"/>
          </a:p>
          <a:p>
            <a:r>
              <a:rPr lang="en-US" dirty="0" smtClean="0"/>
              <a:t>M = -2.81 log(P) – 1.43</a:t>
            </a:r>
          </a:p>
          <a:p>
            <a:endParaRPr lang="en-US" dirty="0" smtClean="0"/>
          </a:p>
          <a:p>
            <a:r>
              <a:rPr lang="en-US" dirty="0" smtClean="0"/>
              <a:t>The Luminosity can be measured from the period!</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46906"/>
          </a:xfrm>
        </p:spPr>
        <p:txBody>
          <a:bodyPr>
            <a:normAutofit/>
          </a:bodyPr>
          <a:lstStyle/>
          <a:p>
            <a:r>
              <a:rPr lang="en-US" sz="3600" dirty="0" smtClean="0"/>
              <a:t>Hubble and the distances to galaxies.</a:t>
            </a:r>
            <a:endParaRPr lang="en-US" sz="3600" dirty="0"/>
          </a:p>
        </p:txBody>
      </p:sp>
      <p:sp>
        <p:nvSpPr>
          <p:cNvPr id="3" name="Content Placeholder 2"/>
          <p:cNvSpPr>
            <a:spLocks noGrp="1"/>
          </p:cNvSpPr>
          <p:nvPr>
            <p:ph idx="1"/>
          </p:nvPr>
        </p:nvSpPr>
        <p:spPr>
          <a:xfrm>
            <a:off x="0" y="533400"/>
            <a:ext cx="6934200" cy="4572000"/>
          </a:xfrm>
        </p:spPr>
        <p:txBody>
          <a:bodyPr>
            <a:normAutofit fontScale="77500" lnSpcReduction="20000"/>
          </a:bodyPr>
          <a:lstStyle/>
          <a:p>
            <a:pPr>
              <a:buNone/>
            </a:pPr>
            <a:r>
              <a:rPr lang="en-US" dirty="0" smtClean="0"/>
              <a:t>The Cepheid variables were the key to measuring the distances to galaxies:</a:t>
            </a:r>
          </a:p>
          <a:p>
            <a:r>
              <a:rPr lang="en-US" dirty="0" smtClean="0"/>
              <a:t>They are bright enough to be seen in nearby galaxies</a:t>
            </a:r>
          </a:p>
          <a:p>
            <a:r>
              <a:rPr lang="en-US" dirty="0" smtClean="0"/>
              <a:t>Their luminosity can be determined from the period—they are standard candles.</a:t>
            </a:r>
          </a:p>
          <a:p>
            <a:endParaRPr lang="en-US" dirty="0" smtClean="0"/>
          </a:p>
          <a:p>
            <a:pPr>
              <a:buNone/>
            </a:pPr>
            <a:r>
              <a:rPr lang="en-US" dirty="0" smtClean="0"/>
              <a:t>In  1924, Edwin Hubble used the then biggest telescope in the world </a:t>
            </a:r>
          </a:p>
          <a:p>
            <a:pPr>
              <a:buNone/>
            </a:pPr>
            <a:r>
              <a:rPr lang="en-US" dirty="0" smtClean="0"/>
              <a:t>(the Mt. Wilson 100” telescope) </a:t>
            </a:r>
          </a:p>
          <a:p>
            <a:pPr>
              <a:buNone/>
            </a:pPr>
            <a:r>
              <a:rPr lang="en-US" dirty="0" smtClean="0"/>
              <a:t>to measure </a:t>
            </a:r>
            <a:r>
              <a:rPr lang="en-US" dirty="0" err="1" smtClean="0"/>
              <a:t>cepheids</a:t>
            </a:r>
            <a:r>
              <a:rPr lang="en-US" dirty="0" smtClean="0"/>
              <a:t> in </a:t>
            </a:r>
          </a:p>
          <a:p>
            <a:pPr>
              <a:buNone/>
            </a:pPr>
            <a:r>
              <a:rPr lang="en-US" dirty="0" smtClean="0"/>
              <a:t>a nearby galaxy-- Andromeda</a:t>
            </a:r>
          </a:p>
          <a:p>
            <a:pPr>
              <a:buNone/>
            </a:pPr>
            <a:endParaRPr lang="en-US" dirty="0" smtClean="0"/>
          </a:p>
          <a:p>
            <a:pPr>
              <a:buNone/>
            </a:pPr>
            <a:endParaRPr lang="en-US" dirty="0"/>
          </a:p>
        </p:txBody>
      </p:sp>
      <p:pic>
        <p:nvPicPr>
          <p:cNvPr id="3074" name="Picture 2" descr="C:\Users\idellant\Documents\pictures\Mt Wilson.JPG"/>
          <p:cNvPicPr>
            <a:picLocks noChangeAspect="1" noChangeArrowheads="1"/>
          </p:cNvPicPr>
          <p:nvPr/>
        </p:nvPicPr>
        <p:blipFill>
          <a:blip r:embed="rId2" cstate="print"/>
          <a:srcRect/>
          <a:stretch>
            <a:fillRect/>
          </a:stretch>
        </p:blipFill>
        <p:spPr bwMode="auto">
          <a:xfrm>
            <a:off x="4572000" y="3200400"/>
            <a:ext cx="4572000" cy="3429000"/>
          </a:xfrm>
          <a:prstGeom prst="rect">
            <a:avLst/>
          </a:prstGeom>
          <a:noFill/>
        </p:spPr>
      </p:pic>
      <p:pic>
        <p:nvPicPr>
          <p:cNvPr id="3075" name="Picture 3" descr="C:\Users\idellant\Documents\pictures\newpics\M31.gif"/>
          <p:cNvPicPr>
            <a:picLocks noChangeAspect="1" noChangeArrowheads="1"/>
          </p:cNvPicPr>
          <p:nvPr/>
        </p:nvPicPr>
        <p:blipFill>
          <a:blip r:embed="rId3" cstate="print"/>
          <a:srcRect/>
          <a:stretch>
            <a:fillRect/>
          </a:stretch>
        </p:blipFill>
        <p:spPr bwMode="auto">
          <a:xfrm>
            <a:off x="1219200" y="4647282"/>
            <a:ext cx="3021886" cy="221071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9144000" cy="799306"/>
          </a:xfrm>
        </p:spPr>
        <p:txBody>
          <a:bodyPr>
            <a:normAutofit/>
          </a:bodyPr>
          <a:lstStyle/>
          <a:p>
            <a:r>
              <a:rPr lang="en-US" sz="3600" dirty="0" smtClean="0"/>
              <a:t>HST and the distances to galaxies.</a:t>
            </a:r>
            <a:endParaRPr lang="en-US" sz="3600" dirty="0"/>
          </a:p>
        </p:txBody>
      </p:sp>
      <p:sp>
        <p:nvSpPr>
          <p:cNvPr id="3" name="Content Placeholder 2"/>
          <p:cNvSpPr>
            <a:spLocks noGrp="1"/>
          </p:cNvSpPr>
          <p:nvPr>
            <p:ph idx="1"/>
          </p:nvPr>
        </p:nvSpPr>
        <p:spPr>
          <a:xfrm>
            <a:off x="0" y="1143000"/>
            <a:ext cx="4724400" cy="5715000"/>
          </a:xfrm>
        </p:spPr>
        <p:txBody>
          <a:bodyPr>
            <a:normAutofit fontScale="62500" lnSpcReduction="20000"/>
          </a:bodyPr>
          <a:lstStyle/>
          <a:p>
            <a:r>
              <a:rPr lang="en-US" dirty="0" smtClean="0"/>
              <a:t>The Hubble space  telescope was built partly to measure Cepheid variables in nearby galaxies (it was one of its “key” projects).  Putting a telescope in space makes finding individual stars much easier (less blurring).  With the space telescope, we have been able to measure </a:t>
            </a:r>
            <a:r>
              <a:rPr lang="en-US" dirty="0" err="1" smtClean="0"/>
              <a:t>Cepheids</a:t>
            </a:r>
            <a:r>
              <a:rPr lang="en-US" dirty="0" smtClean="0"/>
              <a:t> in tens of galaxies.  You will be using the data collected by HST on one of the galaxies, M100. (The 100</a:t>
            </a:r>
            <a:r>
              <a:rPr lang="en-US" baseline="30000" dirty="0" smtClean="0"/>
              <a:t>th</a:t>
            </a:r>
            <a:r>
              <a:rPr lang="en-US" dirty="0" smtClean="0"/>
              <a:t> object in Charles </a:t>
            </a:r>
            <a:r>
              <a:rPr lang="en-US" dirty="0" err="1" smtClean="0"/>
              <a:t>Messier’s</a:t>
            </a:r>
            <a:r>
              <a:rPr lang="en-US" dirty="0" smtClean="0"/>
              <a:t> album of fuzzy things that were not comets!</a:t>
            </a:r>
          </a:p>
          <a:p>
            <a:endParaRPr lang="en-US" dirty="0" smtClean="0"/>
          </a:p>
          <a:p>
            <a:pPr>
              <a:buNone/>
            </a:pPr>
            <a:r>
              <a:rPr lang="en-US" dirty="0" smtClean="0"/>
              <a:t>M100 is a beautiful spiral galaxy.  From the ground, individual stars are hard to spot.  With Hubble Space telescope, it’s just possible.</a:t>
            </a:r>
            <a:endParaRPr lang="en-US" dirty="0"/>
          </a:p>
        </p:txBody>
      </p:sp>
      <p:pic>
        <p:nvPicPr>
          <p:cNvPr id="4" name="Picture 3" descr="ESO-M100_cc.jpg"/>
          <p:cNvPicPr>
            <a:picLocks noChangeAspect="1"/>
          </p:cNvPicPr>
          <p:nvPr/>
        </p:nvPicPr>
        <p:blipFill>
          <a:blip r:embed="rId2" cstate="print"/>
          <a:stretch>
            <a:fillRect/>
          </a:stretch>
        </p:blipFill>
        <p:spPr>
          <a:xfrm>
            <a:off x="5029200" y="1295400"/>
            <a:ext cx="3808856" cy="3962399"/>
          </a:xfrm>
          <a:prstGeom prst="rect">
            <a:avLst/>
          </a:prstGeom>
        </p:spPr>
      </p:pic>
      <p:sp>
        <p:nvSpPr>
          <p:cNvPr id="5" name="TextBox 4"/>
          <p:cNvSpPr txBox="1"/>
          <p:nvPr/>
        </p:nvSpPr>
        <p:spPr>
          <a:xfrm>
            <a:off x="5715000" y="990600"/>
            <a:ext cx="2590800" cy="307777"/>
          </a:xfrm>
          <a:prstGeom prst="rect">
            <a:avLst/>
          </a:prstGeom>
          <a:noFill/>
        </p:spPr>
        <p:txBody>
          <a:bodyPr wrap="square" rtlCol="0">
            <a:spAutoFit/>
          </a:bodyPr>
          <a:lstStyle/>
          <a:p>
            <a:r>
              <a:rPr lang="en-US" sz="1400" dirty="0" smtClean="0"/>
              <a:t>Credit: ESO</a:t>
            </a:r>
            <a:endParaRPr lang="en-US" sz="1400" dirty="0"/>
          </a:p>
        </p:txBody>
      </p:sp>
      <p:pic>
        <p:nvPicPr>
          <p:cNvPr id="6" name="Picture 5" descr="m100hst.jpg"/>
          <p:cNvPicPr>
            <a:picLocks noChangeAspect="1"/>
          </p:cNvPicPr>
          <p:nvPr/>
        </p:nvPicPr>
        <p:blipFill>
          <a:blip r:embed="rId3" cstate="print"/>
          <a:stretch>
            <a:fillRect/>
          </a:stretch>
        </p:blipFill>
        <p:spPr>
          <a:xfrm>
            <a:off x="5105400" y="5242560"/>
            <a:ext cx="2286000" cy="1615440"/>
          </a:xfrm>
          <a:prstGeom prst="rect">
            <a:avLst/>
          </a:prstGeom>
        </p:spPr>
      </p:pic>
      <p:sp>
        <p:nvSpPr>
          <p:cNvPr id="7" name="TextBox 6"/>
          <p:cNvSpPr txBox="1"/>
          <p:nvPr/>
        </p:nvSpPr>
        <p:spPr>
          <a:xfrm>
            <a:off x="7467600" y="5638800"/>
            <a:ext cx="914400" cy="523220"/>
          </a:xfrm>
          <a:prstGeom prst="rect">
            <a:avLst/>
          </a:prstGeom>
          <a:noFill/>
        </p:spPr>
        <p:txBody>
          <a:bodyPr wrap="square" rtlCol="0">
            <a:spAutoFit/>
          </a:bodyPr>
          <a:lstStyle/>
          <a:p>
            <a:r>
              <a:rPr lang="en-US" sz="1400" dirty="0" smtClean="0"/>
              <a:t>Credit: HST</a:t>
            </a:r>
            <a:endParaRPr lang="en-US" sz="1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494506"/>
          </a:xfrm>
        </p:spPr>
        <p:txBody>
          <a:bodyPr>
            <a:normAutofit fontScale="90000"/>
          </a:bodyPr>
          <a:lstStyle/>
          <a:p>
            <a:r>
              <a:rPr lang="en-US" dirty="0" smtClean="0"/>
              <a:t>The </a:t>
            </a:r>
            <a:r>
              <a:rPr lang="en-US" dirty="0" err="1" smtClean="0"/>
              <a:t>cepheid</a:t>
            </a:r>
            <a:r>
              <a:rPr lang="en-US" dirty="0" smtClean="0"/>
              <a:t> light curves.</a:t>
            </a:r>
            <a:endParaRPr lang="en-US" dirty="0"/>
          </a:p>
        </p:txBody>
      </p:sp>
      <p:pic>
        <p:nvPicPr>
          <p:cNvPr id="4" name="Content Placeholder 3" descr="cephvlc_2.gif"/>
          <p:cNvPicPr>
            <a:picLocks noGrp="1" noChangeAspect="1"/>
          </p:cNvPicPr>
          <p:nvPr>
            <p:ph idx="1"/>
          </p:nvPr>
        </p:nvPicPr>
        <p:blipFill>
          <a:blip r:embed="rId2" cstate="print"/>
          <a:stretch>
            <a:fillRect/>
          </a:stretch>
        </p:blipFill>
        <p:spPr>
          <a:xfrm>
            <a:off x="4572000" y="2636520"/>
            <a:ext cx="4572000" cy="4221480"/>
          </a:xfrm>
        </p:spPr>
      </p:pic>
      <p:pic>
        <p:nvPicPr>
          <p:cNvPr id="5" name="Picture 4" descr="cephvlc_1.gif"/>
          <p:cNvPicPr>
            <a:picLocks noChangeAspect="1"/>
          </p:cNvPicPr>
          <p:nvPr/>
        </p:nvPicPr>
        <p:blipFill>
          <a:blip r:embed="rId3" cstate="print"/>
          <a:stretch>
            <a:fillRect/>
          </a:stretch>
        </p:blipFill>
        <p:spPr>
          <a:xfrm>
            <a:off x="0" y="2636520"/>
            <a:ext cx="4572000" cy="4221480"/>
          </a:xfrm>
          <a:prstGeom prst="rect">
            <a:avLst/>
          </a:prstGeom>
        </p:spPr>
      </p:pic>
      <p:sp>
        <p:nvSpPr>
          <p:cNvPr id="6" name="TextBox 5"/>
          <p:cNvSpPr txBox="1"/>
          <p:nvPr/>
        </p:nvSpPr>
        <p:spPr>
          <a:xfrm>
            <a:off x="685800" y="762000"/>
            <a:ext cx="7467600" cy="1754326"/>
          </a:xfrm>
          <a:prstGeom prst="rect">
            <a:avLst/>
          </a:prstGeom>
          <a:noFill/>
        </p:spPr>
        <p:txBody>
          <a:bodyPr wrap="square" rtlCol="0">
            <a:spAutoFit/>
          </a:bodyPr>
          <a:lstStyle/>
          <a:p>
            <a:r>
              <a:rPr lang="en-US" dirty="0" smtClean="0"/>
              <a:t>You will measure periods and magnitudes for 12 </a:t>
            </a:r>
            <a:r>
              <a:rPr lang="en-US" dirty="0" err="1" smtClean="0"/>
              <a:t>Cepheids</a:t>
            </a:r>
            <a:r>
              <a:rPr lang="en-US" dirty="0" smtClean="0"/>
              <a:t> measured by Freedman et al. (1994)</a:t>
            </a:r>
          </a:p>
          <a:p>
            <a:endParaRPr lang="en-US" dirty="0" smtClean="0"/>
          </a:p>
          <a:p>
            <a:r>
              <a:rPr lang="en-US" dirty="0" smtClean="0"/>
              <a:t>The period will be used to infer M, then the distance will be calculated from</a:t>
            </a:r>
          </a:p>
          <a:p>
            <a:r>
              <a:rPr lang="en-US" dirty="0" smtClean="0"/>
              <a:t>m – M = 5 log(D) - 5</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extensions.</a:t>
            </a:r>
            <a:endParaRPr lang="en-US" dirty="0"/>
          </a:p>
        </p:txBody>
      </p:sp>
      <p:sp>
        <p:nvSpPr>
          <p:cNvPr id="3" name="Content Placeholder 2"/>
          <p:cNvSpPr>
            <a:spLocks noGrp="1"/>
          </p:cNvSpPr>
          <p:nvPr>
            <p:ph idx="1"/>
          </p:nvPr>
        </p:nvSpPr>
        <p:spPr/>
        <p:txBody>
          <a:bodyPr/>
          <a:lstStyle/>
          <a:p>
            <a:r>
              <a:rPr lang="en-US" dirty="0" smtClean="0"/>
              <a:t>Once you have the distances to galaxies, this can be the starting point for investigating the properties of galaxies (types, rotation, stellar populations)</a:t>
            </a:r>
          </a:p>
          <a:p>
            <a:r>
              <a:rPr lang="en-US" dirty="0" smtClean="0"/>
              <a:t>Another possible place to go is to investigate how we measure distances to even farther objects (where single </a:t>
            </a:r>
            <a:r>
              <a:rPr lang="en-US" dirty="0" err="1" smtClean="0"/>
              <a:t>cepheids</a:t>
            </a:r>
            <a:r>
              <a:rPr lang="en-US" dirty="0" smtClean="0"/>
              <a:t> can’t be seen)—this leads to the topic of the </a:t>
            </a:r>
            <a:r>
              <a:rPr lang="en-US" smtClean="0"/>
              <a:t>distance ladder.</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494506"/>
          </a:xfrm>
        </p:spPr>
        <p:txBody>
          <a:bodyPr>
            <a:normAutofit fontScale="90000"/>
          </a:bodyPr>
          <a:lstStyle/>
          <a:p>
            <a:r>
              <a:rPr lang="en-US" sz="4000" dirty="0" smtClean="0"/>
              <a:t>Right triangles and distance ratios</a:t>
            </a:r>
            <a:endParaRPr lang="en-US" sz="4000" dirty="0"/>
          </a:p>
        </p:txBody>
      </p:sp>
      <p:pic>
        <p:nvPicPr>
          <p:cNvPr id="4" name="Content Placeholder 3" descr="earthsunmoon2.gif"/>
          <p:cNvPicPr>
            <a:picLocks noGrp="1" noChangeAspect="1"/>
          </p:cNvPicPr>
          <p:nvPr>
            <p:ph idx="1"/>
          </p:nvPr>
        </p:nvPicPr>
        <p:blipFill>
          <a:blip r:embed="rId2" cstate="print"/>
          <a:stretch>
            <a:fillRect/>
          </a:stretch>
        </p:blipFill>
        <p:spPr>
          <a:xfrm>
            <a:off x="2804160" y="2895600"/>
            <a:ext cx="6339840" cy="3962400"/>
          </a:xfrm>
          <a:prstGeom prst="rect">
            <a:avLst/>
          </a:prstGeom>
        </p:spPr>
      </p:pic>
      <p:sp>
        <p:nvSpPr>
          <p:cNvPr id="5" name="TextBox 4"/>
          <p:cNvSpPr txBox="1"/>
          <p:nvPr/>
        </p:nvSpPr>
        <p:spPr>
          <a:xfrm>
            <a:off x="457200" y="990600"/>
            <a:ext cx="8305800" cy="1477328"/>
          </a:xfrm>
          <a:prstGeom prst="rect">
            <a:avLst/>
          </a:prstGeom>
          <a:noFill/>
        </p:spPr>
        <p:txBody>
          <a:bodyPr wrap="square" rtlCol="0">
            <a:spAutoFit/>
          </a:bodyPr>
          <a:lstStyle/>
          <a:p>
            <a:r>
              <a:rPr lang="en-US" dirty="0" smtClean="0"/>
              <a:t>This is the same type of triangle as the ones we studied in the first activity!</a:t>
            </a:r>
          </a:p>
          <a:p>
            <a:endParaRPr lang="en-US" dirty="0" smtClean="0"/>
          </a:p>
          <a:p>
            <a:r>
              <a:rPr lang="en-US" dirty="0" smtClean="0"/>
              <a:t>Looking at the figure below, </a:t>
            </a:r>
          </a:p>
          <a:p>
            <a:endParaRPr lang="en-US" dirty="0" smtClean="0"/>
          </a:p>
          <a:p>
            <a:r>
              <a:rPr lang="en-US" dirty="0" smtClean="0"/>
              <a:t>Sin(A) ~ A/57.3 = </a:t>
            </a:r>
            <a:r>
              <a:rPr lang="en-US" dirty="0" err="1" smtClean="0"/>
              <a:t>Dmoon</a:t>
            </a:r>
            <a:r>
              <a:rPr lang="en-US" dirty="0" smtClean="0"/>
              <a:t>/</a:t>
            </a:r>
            <a:r>
              <a:rPr lang="en-US" dirty="0" err="1" smtClean="0"/>
              <a:t>Dsun</a:t>
            </a:r>
            <a:endParaRPr lang="en-US" dirty="0" smtClean="0"/>
          </a:p>
        </p:txBody>
      </p:sp>
      <p:sp>
        <p:nvSpPr>
          <p:cNvPr id="6" name="TextBox 5"/>
          <p:cNvSpPr txBox="1"/>
          <p:nvPr/>
        </p:nvSpPr>
        <p:spPr>
          <a:xfrm>
            <a:off x="0" y="2743200"/>
            <a:ext cx="2895600" cy="3693319"/>
          </a:xfrm>
          <a:prstGeom prst="rect">
            <a:avLst/>
          </a:prstGeom>
          <a:noFill/>
        </p:spPr>
        <p:txBody>
          <a:bodyPr wrap="square" rtlCol="0">
            <a:spAutoFit/>
          </a:bodyPr>
          <a:lstStyle/>
          <a:p>
            <a:r>
              <a:rPr lang="en-US" dirty="0" smtClean="0"/>
              <a:t>Problem– the angle A is the angle at the Sun, not at the Earth!</a:t>
            </a:r>
          </a:p>
          <a:p>
            <a:endParaRPr lang="en-US" dirty="0" smtClean="0"/>
          </a:p>
          <a:p>
            <a:r>
              <a:rPr lang="en-US" dirty="0" smtClean="0"/>
              <a:t>But, we know something else about triangles.  The sum of the angles of a triangle is 180 degrees.  If the angle at the Moon is 90 degrees, the angle at the Sun is 90-B degrees when B is the angle at the Earth!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99032"/>
          </a:xfrm>
        </p:spPr>
        <p:txBody>
          <a:bodyPr>
            <a:normAutofit/>
          </a:bodyPr>
          <a:lstStyle/>
          <a:p>
            <a:r>
              <a:rPr lang="en-US" sz="4000" dirty="0" smtClean="0"/>
              <a:t>The relative distances of the Sun and Moon</a:t>
            </a:r>
            <a:endParaRPr lang="en-US" sz="4000" dirty="0"/>
          </a:p>
        </p:txBody>
      </p:sp>
      <p:pic>
        <p:nvPicPr>
          <p:cNvPr id="4" name="Content Placeholder 3" descr="earthsunmoon2.gif"/>
          <p:cNvPicPr>
            <a:picLocks noGrp="1" noChangeAspect="1"/>
          </p:cNvPicPr>
          <p:nvPr>
            <p:ph idx="1"/>
          </p:nvPr>
        </p:nvPicPr>
        <p:blipFill>
          <a:blip r:embed="rId2" cstate="print"/>
          <a:stretch>
            <a:fillRect/>
          </a:stretch>
        </p:blipFill>
        <p:spPr>
          <a:xfrm>
            <a:off x="2839720" y="2917825"/>
            <a:ext cx="6304280" cy="3940175"/>
          </a:xfrm>
          <a:prstGeom prst="rect">
            <a:avLst/>
          </a:prstGeom>
        </p:spPr>
      </p:pic>
      <p:sp>
        <p:nvSpPr>
          <p:cNvPr id="5" name="TextBox 4"/>
          <p:cNvSpPr txBox="1"/>
          <p:nvPr/>
        </p:nvSpPr>
        <p:spPr>
          <a:xfrm>
            <a:off x="152400" y="1295400"/>
            <a:ext cx="8610600" cy="1477328"/>
          </a:xfrm>
          <a:prstGeom prst="rect">
            <a:avLst/>
          </a:prstGeom>
          <a:noFill/>
        </p:spPr>
        <p:txBody>
          <a:bodyPr wrap="square" rtlCol="0">
            <a:spAutoFit/>
          </a:bodyPr>
          <a:lstStyle/>
          <a:p>
            <a:r>
              <a:rPr lang="en-US" dirty="0" smtClean="0"/>
              <a:t>So, the ratio of distances is   </a:t>
            </a:r>
            <a:r>
              <a:rPr lang="en-US" dirty="0" err="1" smtClean="0"/>
              <a:t>Dmoon</a:t>
            </a:r>
            <a:r>
              <a:rPr lang="en-US" dirty="0" smtClean="0"/>
              <a:t>/</a:t>
            </a:r>
            <a:r>
              <a:rPr lang="en-US" dirty="0" err="1" smtClean="0"/>
              <a:t>Dsun</a:t>
            </a:r>
            <a:r>
              <a:rPr lang="en-US" dirty="0" smtClean="0"/>
              <a:t> = (90-B)/57.3</a:t>
            </a:r>
          </a:p>
          <a:p>
            <a:endParaRPr lang="en-US" dirty="0" smtClean="0"/>
          </a:p>
          <a:p>
            <a:r>
              <a:rPr lang="en-US" dirty="0" smtClean="0"/>
              <a:t>Aristarchus measured the angle B—the angle between the Moon and The Sun at quarter Moon—he found it to be 87 degrees.  He calculated that the Sun was 19 times farther than the Moon. </a:t>
            </a:r>
            <a:endParaRPr lang="en-US" dirty="0"/>
          </a:p>
        </p:txBody>
      </p:sp>
      <p:sp>
        <p:nvSpPr>
          <p:cNvPr id="6" name="TextBox 5"/>
          <p:cNvSpPr txBox="1"/>
          <p:nvPr/>
        </p:nvSpPr>
        <p:spPr>
          <a:xfrm>
            <a:off x="0" y="2971800"/>
            <a:ext cx="2743200" cy="3693319"/>
          </a:xfrm>
          <a:prstGeom prst="rect">
            <a:avLst/>
          </a:prstGeom>
          <a:noFill/>
        </p:spPr>
        <p:txBody>
          <a:bodyPr wrap="square" rtlCol="0">
            <a:spAutoFit/>
          </a:bodyPr>
          <a:lstStyle/>
          <a:p>
            <a:r>
              <a:rPr lang="en-US" dirty="0" smtClean="0"/>
              <a:t>It’s a hard to measure the angle, because it’s hard to tell when the Moon is exactly at quarter.  The true angle is close to 89.85 degrees—the Sun is about 380 times the distance of the Moon– by making an error of less than 3 degrees, Aristarchus was wrong by a factor of 20!</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99032"/>
          </a:xfrm>
        </p:spPr>
        <p:txBody>
          <a:bodyPr/>
          <a:lstStyle/>
          <a:p>
            <a:r>
              <a:rPr lang="en-US" dirty="0" smtClean="0"/>
              <a:t>Angular sizes—relative distances and relative sizes.</a:t>
            </a:r>
            <a:endParaRPr lang="en-US" dirty="0"/>
          </a:p>
        </p:txBody>
      </p:sp>
      <p:sp>
        <p:nvSpPr>
          <p:cNvPr id="3" name="Content Placeholder 2"/>
          <p:cNvSpPr>
            <a:spLocks noGrp="1"/>
          </p:cNvSpPr>
          <p:nvPr>
            <p:ph idx="1"/>
          </p:nvPr>
        </p:nvSpPr>
        <p:spPr>
          <a:xfrm>
            <a:off x="0" y="1295400"/>
            <a:ext cx="8229600" cy="4572000"/>
          </a:xfrm>
        </p:spPr>
        <p:txBody>
          <a:bodyPr/>
          <a:lstStyle/>
          <a:p>
            <a:pPr>
              <a:buNone/>
            </a:pPr>
            <a:r>
              <a:rPr lang="en-US" dirty="0" smtClean="0"/>
              <a:t>What about the relative sizes?  Well, Aristarchus also knew that there are total solar eclipses—and that they only last only a short time.</a:t>
            </a:r>
          </a:p>
          <a:p>
            <a:pPr>
              <a:buNone/>
            </a:pPr>
            <a:r>
              <a:rPr lang="en-US" dirty="0" smtClean="0"/>
              <a:t>The angular sizes of the</a:t>
            </a:r>
          </a:p>
          <a:p>
            <a:pPr>
              <a:buNone/>
            </a:pPr>
            <a:r>
              <a:rPr lang="en-US" dirty="0" smtClean="0"/>
              <a:t>Sun and Moon are </a:t>
            </a:r>
          </a:p>
          <a:p>
            <a:pPr>
              <a:buNone/>
            </a:pPr>
            <a:r>
              <a:rPr lang="en-US" dirty="0" smtClean="0"/>
              <a:t>almost the same!</a:t>
            </a:r>
            <a:endParaRPr lang="en-US" dirty="0"/>
          </a:p>
        </p:txBody>
      </p:sp>
      <p:pic>
        <p:nvPicPr>
          <p:cNvPr id="1026" name="Picture 2" descr="C:\Users\idellant\Desktop\RITES course\500x_easterisland.jpg"/>
          <p:cNvPicPr>
            <a:picLocks noChangeAspect="1" noChangeArrowheads="1"/>
          </p:cNvPicPr>
          <p:nvPr/>
        </p:nvPicPr>
        <p:blipFill>
          <a:blip r:embed="rId2" cstate="print"/>
          <a:srcRect/>
          <a:stretch>
            <a:fillRect/>
          </a:stretch>
        </p:blipFill>
        <p:spPr bwMode="auto">
          <a:xfrm>
            <a:off x="4381500" y="3400425"/>
            <a:ext cx="4762500" cy="3457575"/>
          </a:xfrm>
          <a:prstGeom prst="rect">
            <a:avLst/>
          </a:prstGeom>
          <a:noFill/>
        </p:spPr>
      </p:pic>
      <p:sp>
        <p:nvSpPr>
          <p:cNvPr id="5" name="TextBox 4"/>
          <p:cNvSpPr txBox="1"/>
          <p:nvPr/>
        </p:nvSpPr>
        <p:spPr>
          <a:xfrm>
            <a:off x="6705600" y="3048000"/>
            <a:ext cx="2057400" cy="276999"/>
          </a:xfrm>
          <a:prstGeom prst="rect">
            <a:avLst/>
          </a:prstGeom>
          <a:noFill/>
        </p:spPr>
        <p:txBody>
          <a:bodyPr wrap="square" rtlCol="0">
            <a:spAutoFit/>
          </a:bodyPr>
          <a:lstStyle/>
          <a:p>
            <a:r>
              <a:rPr lang="en-US" sz="1200" dirty="0" smtClean="0"/>
              <a:t>Total eclipse, July 2010</a:t>
            </a:r>
            <a:endParaRPr lang="en-US"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Angular sizes versus angular distances</a:t>
            </a:r>
            <a:endParaRPr lang="en-US" dirty="0"/>
          </a:p>
        </p:txBody>
      </p:sp>
      <p:sp>
        <p:nvSpPr>
          <p:cNvPr id="3" name="Content Placeholder 2"/>
          <p:cNvSpPr>
            <a:spLocks noGrp="1"/>
          </p:cNvSpPr>
          <p:nvPr>
            <p:ph idx="1"/>
          </p:nvPr>
        </p:nvSpPr>
        <p:spPr>
          <a:xfrm>
            <a:off x="381000" y="1600200"/>
            <a:ext cx="8229600" cy="1524000"/>
          </a:xfrm>
        </p:spPr>
        <p:txBody>
          <a:bodyPr/>
          <a:lstStyle/>
          <a:p>
            <a:pPr>
              <a:buNone/>
            </a:pPr>
            <a:r>
              <a:rPr lang="en-US" dirty="0" smtClean="0"/>
              <a:t>But, if the angular sizes are the same, then the ratio of the distances is the same as the ratio of the sizes!    </a:t>
            </a:r>
            <a:endParaRPr lang="en-US" dirty="0"/>
          </a:p>
        </p:txBody>
      </p:sp>
      <p:pic>
        <p:nvPicPr>
          <p:cNvPr id="4" name="Picture 3" descr="relativesizes.gif"/>
          <p:cNvPicPr>
            <a:picLocks noChangeAspect="1"/>
          </p:cNvPicPr>
          <p:nvPr/>
        </p:nvPicPr>
        <p:blipFill>
          <a:blip r:embed="rId2" cstate="print"/>
          <a:stretch>
            <a:fillRect/>
          </a:stretch>
        </p:blipFill>
        <p:spPr>
          <a:xfrm>
            <a:off x="0" y="3571875"/>
            <a:ext cx="5257800" cy="3286125"/>
          </a:xfrm>
          <a:prstGeom prst="rect">
            <a:avLst/>
          </a:prstGeom>
        </p:spPr>
      </p:pic>
      <p:sp>
        <p:nvSpPr>
          <p:cNvPr id="5" name="TextBox 4"/>
          <p:cNvSpPr txBox="1"/>
          <p:nvPr/>
        </p:nvSpPr>
        <p:spPr>
          <a:xfrm>
            <a:off x="4419600" y="3048000"/>
            <a:ext cx="4343400" cy="369332"/>
          </a:xfrm>
          <a:prstGeom prst="rect">
            <a:avLst/>
          </a:prstGeom>
          <a:noFill/>
        </p:spPr>
        <p:txBody>
          <a:bodyPr wrap="square" rtlCol="0">
            <a:spAutoFit/>
          </a:bodyPr>
          <a:lstStyle/>
          <a:p>
            <a:r>
              <a:rPr lang="en-US" dirty="0" err="1" smtClean="0"/>
              <a:t>Size</a:t>
            </a:r>
            <a:r>
              <a:rPr lang="en-US" baseline="-20000" dirty="0" err="1" smtClean="0"/>
              <a:t>moon</a:t>
            </a:r>
            <a:r>
              <a:rPr lang="en-US" dirty="0" smtClean="0"/>
              <a:t>/</a:t>
            </a:r>
            <a:r>
              <a:rPr lang="en-US" dirty="0" err="1" smtClean="0"/>
              <a:t>d</a:t>
            </a:r>
            <a:r>
              <a:rPr lang="en-US" baseline="-20000" dirty="0" err="1" smtClean="0"/>
              <a:t>moon</a:t>
            </a:r>
            <a:r>
              <a:rPr lang="en-US" baseline="-20000" dirty="0" smtClean="0"/>
              <a:t> </a:t>
            </a:r>
            <a:r>
              <a:rPr lang="en-US" dirty="0" smtClean="0"/>
              <a:t>= A = </a:t>
            </a:r>
            <a:r>
              <a:rPr lang="en-US" dirty="0" err="1" smtClean="0"/>
              <a:t>Size</a:t>
            </a:r>
            <a:r>
              <a:rPr lang="en-US" baseline="-20000" dirty="0" err="1" smtClean="0"/>
              <a:t>Sun</a:t>
            </a:r>
            <a:r>
              <a:rPr lang="en-US" dirty="0" smtClean="0"/>
              <a:t>/</a:t>
            </a:r>
            <a:r>
              <a:rPr lang="en-US" dirty="0" err="1" smtClean="0"/>
              <a:t>d</a:t>
            </a:r>
            <a:r>
              <a:rPr lang="en-US" baseline="-20000" dirty="0" err="1" smtClean="0"/>
              <a:t>Sun</a:t>
            </a:r>
            <a:endParaRPr lang="en-US" baseline="-20000" dirty="0"/>
          </a:p>
        </p:txBody>
      </p:sp>
      <p:sp>
        <p:nvSpPr>
          <p:cNvPr id="7" name="TextBox 6"/>
          <p:cNvSpPr txBox="1"/>
          <p:nvPr/>
        </p:nvSpPr>
        <p:spPr>
          <a:xfrm>
            <a:off x="5410200" y="3886200"/>
            <a:ext cx="3124200" cy="646331"/>
          </a:xfrm>
          <a:prstGeom prst="rect">
            <a:avLst/>
          </a:prstGeom>
          <a:noFill/>
        </p:spPr>
        <p:txBody>
          <a:bodyPr wrap="square" rtlCol="0">
            <a:spAutoFit/>
          </a:bodyPr>
          <a:lstStyle/>
          <a:p>
            <a:endParaRPr lang="en-US" dirty="0" smtClean="0"/>
          </a:p>
          <a:p>
            <a:r>
              <a:rPr lang="en-US" dirty="0" err="1" smtClean="0"/>
              <a:t>Size</a:t>
            </a:r>
            <a:r>
              <a:rPr lang="en-US" baseline="-20000" dirty="0" err="1" smtClean="0"/>
              <a:t>moon</a:t>
            </a:r>
            <a:r>
              <a:rPr lang="en-US" dirty="0" smtClean="0"/>
              <a:t>/</a:t>
            </a:r>
            <a:r>
              <a:rPr lang="en-US" dirty="0" err="1" smtClean="0"/>
              <a:t>Size</a:t>
            </a:r>
            <a:r>
              <a:rPr lang="en-US" baseline="-20000" dirty="0" err="1" smtClean="0"/>
              <a:t>Sun</a:t>
            </a:r>
            <a:r>
              <a:rPr lang="en-US" dirty="0" smtClean="0"/>
              <a:t>=</a:t>
            </a:r>
            <a:r>
              <a:rPr lang="en-US" dirty="0" err="1" smtClean="0"/>
              <a:t>d</a:t>
            </a:r>
            <a:r>
              <a:rPr lang="en-US" baseline="-20000" dirty="0" err="1" smtClean="0"/>
              <a:t>moon</a:t>
            </a:r>
            <a:r>
              <a:rPr lang="en-US" baseline="-20000" dirty="0" smtClean="0"/>
              <a:t> </a:t>
            </a:r>
            <a:r>
              <a:rPr lang="en-US" dirty="0" smtClean="0"/>
              <a:t>/</a:t>
            </a:r>
            <a:r>
              <a:rPr lang="en-US" dirty="0" err="1" smtClean="0"/>
              <a:t>d</a:t>
            </a:r>
            <a:r>
              <a:rPr lang="en-US" baseline="-20000" dirty="0" err="1" smtClean="0"/>
              <a:t>Sun</a:t>
            </a:r>
            <a:r>
              <a:rPr lang="en-US" dirty="0" smtClean="0"/>
              <a:t> </a:t>
            </a:r>
          </a:p>
        </p:txBody>
      </p:sp>
      <p:sp>
        <p:nvSpPr>
          <p:cNvPr id="8" name="TextBox 7"/>
          <p:cNvSpPr txBox="1"/>
          <p:nvPr/>
        </p:nvSpPr>
        <p:spPr>
          <a:xfrm>
            <a:off x="5334000" y="4826675"/>
            <a:ext cx="3810000" cy="2031325"/>
          </a:xfrm>
          <a:prstGeom prst="rect">
            <a:avLst/>
          </a:prstGeom>
          <a:noFill/>
        </p:spPr>
        <p:txBody>
          <a:bodyPr wrap="square" rtlCol="0">
            <a:spAutoFit/>
          </a:bodyPr>
          <a:lstStyle/>
          <a:p>
            <a:r>
              <a:rPr lang="en-US" dirty="0" smtClean="0"/>
              <a:t>Aristarchus calculated that the Sun was 19 times bigger than the Moon—given the size of the Moon, this meant that according to him the Sun was ~7x bigger than the Earth. (Actually more than 100x)</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size of the Sun, and the heliocentric Universe.</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Aristarchus, having shown that the Sun was bigger than the Earth, pointed out that it made no sense for the bigger thing to go around the smaller—the Earth had to go around the Sun.</a:t>
            </a:r>
          </a:p>
          <a:p>
            <a:pPr>
              <a:buNone/>
            </a:pPr>
            <a:endParaRPr lang="en-US" dirty="0" smtClean="0"/>
          </a:p>
          <a:p>
            <a:pPr>
              <a:buNone/>
            </a:pPr>
            <a:r>
              <a:rPr lang="en-US" dirty="0" smtClean="0"/>
              <a:t>In 280 BC, he had the right idea.  But he was not believed!  Why?  Partly, it was because there didn’t seem to be any parallax…</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distance to the Sun—the astronomical unit.</a:t>
            </a:r>
            <a:endParaRPr lang="en-US" dirty="0"/>
          </a:p>
        </p:txBody>
      </p:sp>
      <p:sp>
        <p:nvSpPr>
          <p:cNvPr id="3" name="Content Placeholder 2"/>
          <p:cNvSpPr>
            <a:spLocks noGrp="1"/>
          </p:cNvSpPr>
          <p:nvPr>
            <p:ph idx="1"/>
          </p:nvPr>
        </p:nvSpPr>
        <p:spPr/>
        <p:txBody>
          <a:bodyPr/>
          <a:lstStyle/>
          <a:p>
            <a:pPr>
              <a:buNone/>
            </a:pPr>
            <a:r>
              <a:rPr lang="en-US" dirty="0" smtClean="0"/>
              <a:t>Using the technique of Aristarchus, we’ve measured the distance between the Earth and the Sun—this quantity (about 150 million kilometers) is a very useful basic unit for measuring distances in the solar system.  It’s so useful it’s been given a name:  the Astronomical Unit.</a:t>
            </a:r>
          </a:p>
          <a:p>
            <a:pPr>
              <a:buNone/>
            </a:pPr>
            <a:endParaRPr lang="en-US" dirty="0" smtClean="0"/>
          </a:p>
          <a:p>
            <a:pPr>
              <a:buNone/>
            </a:pPr>
            <a:r>
              <a:rPr lang="en-US" dirty="0" smtClean="0"/>
              <a:t>We’ll see it again in activity 3.</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Switching on the light—High school Activity 2: Overview</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The high-school astronomy GSEs center around ESS-3, which deals with the evolution of stars and galaxies and the Universe.   Although parallax gets the distances to millions of stars, the angles for more distant objects are too small to measure.  We need another way to measure distances.  The second High School Activity introduces the second way astronomers measure distances—using the properties of light.</a:t>
            </a:r>
            <a:endParaRPr lang="en-US"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erv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2557</TotalTime>
  <Words>1962</Words>
  <Application>Microsoft Office PowerPoint</Application>
  <PresentationFormat>On-screen Show (4:3)</PresentationFormat>
  <Paragraphs>148</Paragraphs>
  <Slides>25</Slides>
  <Notes>5</Notes>
  <HiddenSlides>0</HiddenSlides>
  <MMClips>2</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Office Theme</vt:lpstr>
      <vt:lpstr>Verve</vt:lpstr>
      <vt:lpstr>Measuring what you can't touch - from the size of the Earth to the structure of the solar system, black holes and the expansion of the Universe—session 2</vt:lpstr>
      <vt:lpstr>What does quarter moon mean?</vt:lpstr>
      <vt:lpstr>Right triangles and distance ratios</vt:lpstr>
      <vt:lpstr>The relative distances of the Sun and Moon</vt:lpstr>
      <vt:lpstr>Angular sizes—relative distances and relative sizes.</vt:lpstr>
      <vt:lpstr>Angular sizes versus angular distances</vt:lpstr>
      <vt:lpstr>The size of the Sun, and the heliocentric Universe.</vt:lpstr>
      <vt:lpstr>The distance to the Sun—the astronomical unit.</vt:lpstr>
      <vt:lpstr>Switching on the light—High school Activity 2: Overview</vt:lpstr>
      <vt:lpstr>Starting at Earth.</vt:lpstr>
      <vt:lpstr>Activity 2, subactivity 1– The inverse square law.</vt:lpstr>
      <vt:lpstr>Inverse Square Law</vt:lpstr>
      <vt:lpstr>How light spreads</vt:lpstr>
      <vt:lpstr>Standard candles</vt:lpstr>
      <vt:lpstr>HS Activity 2, sub-activity 1: Using light to determine distances</vt:lpstr>
      <vt:lpstr>Activity 2, sub-activity 2—putting it into practice.</vt:lpstr>
      <vt:lpstr>Cepheid variables—what are they?</vt:lpstr>
      <vt:lpstr>Why do Cepheids pulsate: more information than you need</vt:lpstr>
      <vt:lpstr>Cepheid variables—why do they matter?</vt:lpstr>
      <vt:lpstr>The period-luminosity relation (1)</vt:lpstr>
      <vt:lpstr>The period-luminosity relation (2)</vt:lpstr>
      <vt:lpstr>Hubble and the distances to galaxies.</vt:lpstr>
      <vt:lpstr>HST and the distances to galaxies.</vt:lpstr>
      <vt:lpstr>The cepheid light curves.</vt:lpstr>
      <vt:lpstr>Possible extensions.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what you can't touch - from the size of the Earth to the structure of the solar system</dc:title>
  <dc:creator>Laura</dc:creator>
  <cp:lastModifiedBy>Laura</cp:lastModifiedBy>
  <cp:revision>126</cp:revision>
  <dcterms:created xsi:type="dcterms:W3CDTF">2010-07-26T09:43:28Z</dcterms:created>
  <dcterms:modified xsi:type="dcterms:W3CDTF">2010-08-03T15:47:17Z</dcterms:modified>
</cp:coreProperties>
</file>